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  <p:sldMasterId id="2147483652" r:id="rId3"/>
  </p:sldMasterIdLst>
  <p:notesMasterIdLst>
    <p:notesMasterId r:id="rId10"/>
  </p:notesMasterIdLst>
  <p:handoutMasterIdLst>
    <p:handoutMasterId r:id="rId11"/>
  </p:handoutMasterIdLst>
  <p:sldIdLst>
    <p:sldId id="330" r:id="rId4"/>
    <p:sldId id="339" r:id="rId5"/>
    <p:sldId id="340" r:id="rId6"/>
    <p:sldId id="333" r:id="rId7"/>
    <p:sldId id="344" r:id="rId8"/>
    <p:sldId id="34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82">
          <p15:clr>
            <a:srgbClr val="A4A3A4"/>
          </p15:clr>
        </p15:guide>
        <p15:guide id="2" orient="horz" pos="758">
          <p15:clr>
            <a:srgbClr val="A4A3A4"/>
          </p15:clr>
        </p15:guide>
        <p15:guide id="3" orient="horz" pos="3023">
          <p15:clr>
            <a:srgbClr val="A4A3A4"/>
          </p15:clr>
        </p15:guide>
        <p15:guide id="4" pos="2588">
          <p15:clr>
            <a:srgbClr val="A4A3A4"/>
          </p15:clr>
        </p15:guide>
        <p15:guide id="5" pos="5542">
          <p15:clr>
            <a:srgbClr val="A4A3A4"/>
          </p15:clr>
        </p15:guide>
        <p15:guide id="6" pos="4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441F"/>
    <a:srgbClr val="D8661F"/>
    <a:srgbClr val="ADA7A3"/>
    <a:srgbClr val="E2E1DF"/>
    <a:srgbClr val="362647"/>
    <a:srgbClr val="38228B"/>
    <a:srgbClr val="B4878B"/>
    <a:srgbClr val="240489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12"/>
    <p:restoredTop sz="94382"/>
  </p:normalViewPr>
  <p:slideViewPr>
    <p:cSldViewPr snapToGrid="0" snapToObjects="1">
      <p:cViewPr varScale="1">
        <p:scale>
          <a:sx n="117" d="100"/>
          <a:sy n="117" d="100"/>
        </p:scale>
        <p:origin x="1256" y="168"/>
      </p:cViewPr>
      <p:guideLst>
        <p:guide orient="horz" pos="1182"/>
        <p:guide orient="horz" pos="758"/>
        <p:guide orient="horz" pos="3023"/>
        <p:guide pos="2588"/>
        <p:guide pos="5542"/>
        <p:guide pos="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F27AF-B50A-4C4F-81B1-8E13E6B42E43}" type="datetimeFigureOut">
              <a:rPr lang="en-US" smtClean="0"/>
              <a:t>5/18/20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1A9C9-F5F9-A243-8E48-A4D91ED84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4C9EA-A803-6F4D-98F3-B29BCDF7E37D}" type="datetimeFigureOut">
              <a:rPr lang="en-US" smtClean="0"/>
              <a:pPr/>
              <a:t>5/18/20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497AA-DB42-9E41-96C9-69655F1ABC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235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497AA-DB42-9E41-96C9-69655F1ABCB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98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40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23" y="675922"/>
            <a:ext cx="1240122" cy="983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32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7724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3289"/>
            <a:ext cx="377647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36264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37200"/>
            <a:ext cx="3776472" cy="37968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6112" y="1524000"/>
            <a:ext cx="37734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36264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456112" y="2347911"/>
            <a:ext cx="3773488" cy="37861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31" y="2057400"/>
            <a:ext cx="2743200" cy="2743200"/>
          </a:xfrm>
        </p:spPr>
        <p:txBody>
          <a:bodyPr anchor="ctr" anchorCtr="0">
            <a:normAutofit/>
          </a:bodyPr>
          <a:lstStyle>
            <a:lvl1pPr algn="ctr">
              <a:lnSpc>
                <a:spcPts val="3600"/>
              </a:lnSpc>
              <a:defRPr sz="2100" b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553" y="0"/>
            <a:ext cx="749808" cy="457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903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410" y="839076"/>
            <a:ext cx="2489874" cy="632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89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799" y="0"/>
            <a:ext cx="749808" cy="457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410" y="839076"/>
            <a:ext cx="2489874" cy="632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85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410" y="839076"/>
            <a:ext cx="2489874" cy="632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27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4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799" y="0"/>
            <a:ext cx="749808" cy="457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23" y="675922"/>
            <a:ext cx="1240122" cy="983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00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40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799" y="0"/>
            <a:ext cx="749808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23" y="675922"/>
            <a:ext cx="1240122" cy="983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38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35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14732"/>
            <a:ext cx="7772401" cy="989112"/>
          </a:xfrm>
          <a:prstGeom prst="rect">
            <a:avLst/>
          </a:prstGeom>
        </p:spPr>
        <p:txBody>
          <a:bodyPr vert="horz" lIns="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24000"/>
            <a:ext cx="7772400" cy="46101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994" y="6470281"/>
            <a:ext cx="992607" cy="3394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700" b="0" i="0" kern="1200">
          <a:solidFill>
            <a:schemeClr val="tx1">
              <a:lumMod val="65000"/>
              <a:lumOff val="35000"/>
            </a:schemeClr>
          </a:solidFill>
          <a:latin typeface="Arial Bold"/>
          <a:ea typeface="+mj-ea"/>
          <a:cs typeface="Arial Bold"/>
        </a:defRPr>
      </a:lvl1pPr>
    </p:titleStyle>
    <p:bodyStyle>
      <a:lvl1pPr marL="228600" indent="-228600" algn="l" defTabSz="457200" rtl="0" eaLnBrk="1" latinLnBrk="0" hangingPunct="1">
        <a:spcBef>
          <a:spcPct val="20000"/>
        </a:spcBef>
        <a:buClrTx/>
        <a:buFont typeface="Wingdings" charset="2"/>
        <a:buChar char="§"/>
        <a:defRPr sz="2400" b="0" i="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457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100" b="0" i="0" kern="1200">
          <a:solidFill>
            <a:srgbClr val="D8661F"/>
          </a:solidFill>
          <a:latin typeface="Arial"/>
          <a:ea typeface="+mn-ea"/>
          <a:cs typeface="Arial"/>
        </a:defRPr>
      </a:lvl2pPr>
      <a:lvl3pPr marL="6858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100" b="0" i="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0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orient="horz" pos="816" userDrawn="1">
          <p15:clr>
            <a:srgbClr val="F26B43"/>
          </p15:clr>
        </p15:guide>
        <p15:guide id="4" orient="horz" pos="192" userDrawn="1">
          <p15:clr>
            <a:srgbClr val="F26B43"/>
          </p15:clr>
        </p15:guide>
        <p15:guide id="5" pos="5184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444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799" y="0"/>
            <a:ext cx="749808" cy="457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03007" y="2057400"/>
            <a:ext cx="2743200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5188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9" r:id="rId3"/>
    <p:sldLayoutId id="2147483658" r:id="rId4"/>
    <p:sldLayoutId id="2147483654" r:id="rId5"/>
    <p:sldLayoutId id="2147483660" r:id="rId6"/>
  </p:sldLayoutIdLst>
  <p:txStyles>
    <p:titleStyle>
      <a:lvl1pPr algn="ctr" defTabSz="914400" rtl="0" eaLnBrk="1" latinLnBrk="0" hangingPunct="1">
        <a:lnSpc>
          <a:spcPts val="3600"/>
        </a:lnSpc>
        <a:spcBef>
          <a:spcPct val="0"/>
        </a:spcBef>
        <a:buNone/>
        <a:defRPr sz="2100" kern="1200">
          <a:solidFill>
            <a:schemeClr val="bg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19489" y="4027714"/>
            <a:ext cx="1305022" cy="762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200" b="1" dirty="0">
                <a:latin typeface="Avenir Book" panose="02000503020000020003" pitchFamily="2" charset="0"/>
              </a:rPr>
              <a:t>Ben Dittman </a:t>
            </a:r>
            <a:br>
              <a:rPr lang="en-US" sz="1200" dirty="0">
                <a:latin typeface="Avenir Book" panose="02000503020000020003" pitchFamily="2" charset="0"/>
              </a:rPr>
            </a:br>
            <a:r>
              <a:rPr lang="en-US" sz="1200" dirty="0">
                <a:latin typeface="Avenir Book" panose="02000503020000020003" pitchFamily="2" charset="0"/>
              </a:rPr>
              <a:t>CEO</a:t>
            </a:r>
            <a:br>
              <a:rPr lang="en-US" sz="1200" dirty="0">
                <a:latin typeface="Avenir Book" panose="02000503020000020003" pitchFamily="2" charset="0"/>
              </a:rPr>
            </a:br>
            <a:r>
              <a:rPr lang="en-US" sz="1200" dirty="0">
                <a:latin typeface="Avenir Book" panose="02000503020000020003" pitchFamily="2" charset="0"/>
              </a:rPr>
              <a:t>Avea Solutions</a:t>
            </a:r>
          </a:p>
        </p:txBody>
      </p:sp>
      <p:sp>
        <p:nvSpPr>
          <p:cNvPr id="3" name="Title 5">
            <a:extLst>
              <a:ext uri="{FF2B5EF4-FFF2-40B4-BE49-F238E27FC236}">
                <a16:creationId xmlns:a16="http://schemas.microsoft.com/office/drawing/2014/main" id="{04C07DF1-D46D-0B4A-BB19-74AAB2B09F30}"/>
              </a:ext>
            </a:extLst>
          </p:cNvPr>
          <p:cNvSpPr txBox="1">
            <a:spLocks/>
          </p:cNvSpPr>
          <p:nvPr/>
        </p:nvSpPr>
        <p:spPr>
          <a:xfrm>
            <a:off x="673730" y="1828800"/>
            <a:ext cx="2743200" cy="2743200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/>
          </a:bodyPr>
          <a:lstStyle>
            <a:lvl1pPr algn="ctr" defTabSz="457200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100" b="0" i="0" kern="120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 dirty="0">
                <a:latin typeface="Avenir Roman" panose="02000503020000020003" pitchFamily="2" charset="0"/>
              </a:rPr>
              <a:t>Insurance Billing and Reimbursement in the Context of COVID-19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26010F-6EAB-C946-A15C-D715637849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446" y="439420"/>
            <a:ext cx="7052614" cy="1389380"/>
          </a:xfrm>
          <a:prstGeom prst="rect">
            <a:avLst/>
          </a:prstGeom>
        </p:spPr>
      </p:pic>
      <p:sp>
        <p:nvSpPr>
          <p:cNvPr id="5" name="Title 5">
            <a:extLst>
              <a:ext uri="{FF2B5EF4-FFF2-40B4-BE49-F238E27FC236}">
                <a16:creationId xmlns:a16="http://schemas.microsoft.com/office/drawing/2014/main" id="{42F81876-71A3-8D41-A828-ABB44EF12015}"/>
              </a:ext>
            </a:extLst>
          </p:cNvPr>
          <p:cNvSpPr txBox="1">
            <a:spLocks/>
          </p:cNvSpPr>
          <p:nvPr/>
        </p:nvSpPr>
        <p:spPr>
          <a:xfrm>
            <a:off x="5321114" y="4087585"/>
            <a:ext cx="1723811" cy="642258"/>
          </a:xfrm>
          <a:prstGeom prst="rect">
            <a:avLst/>
          </a:prstGeom>
        </p:spPr>
        <p:txBody>
          <a:bodyPr vert="horz" lIns="0" tIns="45720" rIns="91440" bIns="45720" rtlCol="0" anchor="ctr" anchorCtr="0">
            <a:noAutofit/>
          </a:bodyPr>
          <a:lstStyle>
            <a:lvl1pPr algn="ctr" defTabSz="457200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100" b="0" i="0" kern="120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200" b="1" dirty="0">
                <a:latin typeface="Avenir Book" panose="02000503020000020003" pitchFamily="2" charset="0"/>
              </a:rPr>
              <a:t>Jessica Chase 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Avenir Book" panose="02000503020000020003" pitchFamily="2" charset="0"/>
              </a:rPr>
              <a:t>VP of Customer Experience</a:t>
            </a:r>
            <a:br>
              <a:rPr lang="en-US" sz="1200" dirty="0">
                <a:latin typeface="Avenir Book" panose="02000503020000020003" pitchFamily="2" charset="0"/>
              </a:rPr>
            </a:br>
            <a:r>
              <a:rPr lang="en-US" sz="1200" dirty="0">
                <a:latin typeface="Avenir Book" panose="02000503020000020003" pitchFamily="2" charset="0"/>
              </a:rPr>
              <a:t>Avea Solutions</a:t>
            </a:r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2AF941E9-0859-624E-9B30-E16C3CF7F5A4}"/>
              </a:ext>
            </a:extLst>
          </p:cNvPr>
          <p:cNvSpPr txBox="1">
            <a:spLocks/>
          </p:cNvSpPr>
          <p:nvPr/>
        </p:nvSpPr>
        <p:spPr>
          <a:xfrm>
            <a:off x="7034982" y="4027714"/>
            <a:ext cx="1518116" cy="729343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/>
          </a:bodyPr>
          <a:lstStyle>
            <a:lvl1pPr algn="ctr" defTabSz="457200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100" b="0" i="0" kern="120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200" b="1" dirty="0">
                <a:latin typeface="Avenir Book" panose="02000503020000020003" pitchFamily="2" charset="0"/>
              </a:rPr>
              <a:t>Marcello La Rocca </a:t>
            </a:r>
            <a:r>
              <a:rPr lang="en-US" sz="1200" dirty="0">
                <a:latin typeface="Avenir Book" panose="02000503020000020003" pitchFamily="2" charset="0"/>
              </a:rPr>
              <a:t>Executive Director</a:t>
            </a:r>
            <a:br>
              <a:rPr lang="en-US" sz="1200" dirty="0">
                <a:latin typeface="Avenir Book" panose="02000503020000020003" pitchFamily="2" charset="0"/>
              </a:rPr>
            </a:br>
            <a:r>
              <a:rPr lang="en-US" sz="1200" dirty="0">
                <a:latin typeface="Avenir Book" panose="02000503020000020003" pitchFamily="2" charset="0"/>
              </a:rPr>
              <a:t>Sandstone Care</a:t>
            </a:r>
          </a:p>
        </p:txBody>
      </p:sp>
      <p:pic>
        <p:nvPicPr>
          <p:cNvPr id="9" name="Picture 8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7BBEA200-1F21-184E-973A-7BE0BF08F2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1500" y="2416627"/>
            <a:ext cx="1463040" cy="1463040"/>
          </a:xfrm>
          <a:prstGeom prst="rect">
            <a:avLst/>
          </a:prstGeom>
        </p:spPr>
      </p:pic>
      <p:pic>
        <p:nvPicPr>
          <p:cNvPr id="11" name="Picture 10" descr="A person wearing a suit and tie smiling and looking at the camera&#10;&#10;Description automatically generated">
            <a:extLst>
              <a:ext uri="{FF2B5EF4-FFF2-40B4-BE49-F238E27FC236}">
                <a16:creationId xmlns:a16="http://schemas.microsoft.com/office/drawing/2014/main" id="{32E2B4A8-D588-2F49-9010-0454A43CC9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40480" y="2416627"/>
            <a:ext cx="1463040" cy="1463040"/>
          </a:xfrm>
          <a:prstGeom prst="rect">
            <a:avLst/>
          </a:prstGeom>
        </p:spPr>
      </p:pic>
      <p:pic>
        <p:nvPicPr>
          <p:cNvPr id="8" name="Picture 7" descr="A picture containing game&#10;&#10;Description automatically generated">
            <a:extLst>
              <a:ext uri="{FF2B5EF4-FFF2-40B4-BE49-F238E27FC236}">
                <a16:creationId xmlns:a16="http://schemas.microsoft.com/office/drawing/2014/main" id="{96D83B05-354D-5D4A-BD48-AE2874F0CA0A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7062520" y="2416627"/>
            <a:ext cx="1463040" cy="14630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24C83FE-D08C-AB4D-BD2D-4BC03847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5035EC70-10EE-214A-B65A-503FF7E0439E}"/>
              </a:ext>
            </a:extLst>
          </p:cNvPr>
          <p:cNvSpPr txBox="1">
            <a:spLocks/>
          </p:cNvSpPr>
          <p:nvPr/>
        </p:nvSpPr>
        <p:spPr>
          <a:xfrm>
            <a:off x="560832" y="2173224"/>
            <a:ext cx="8022336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10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l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 Roman" panose="02000503020000020003" pitchFamily="2" charset="0"/>
              </a:rPr>
              <a:t>Text Option</a:t>
            </a:r>
          </a:p>
        </p:txBody>
      </p:sp>
    </p:spTree>
    <p:extLst>
      <p:ext uri="{BB962C8B-B14F-4D97-AF65-F5344CB8AC3E}">
        <p14:creationId xmlns:p14="http://schemas.microsoft.com/office/powerpoint/2010/main" val="198138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3984"/>
            <a:ext cx="7772401" cy="669860"/>
          </a:xfrm>
        </p:spPr>
        <p:txBody>
          <a:bodyPr/>
          <a:lstStyle/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panose="02000503020000020003" pitchFamily="2" charset="0"/>
              </a:rPr>
              <a:t>Title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panose="02000503020000020003" pitchFamily="2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552546" y="6470676"/>
            <a:ext cx="381000" cy="190500"/>
          </a:xfrm>
          <a:prstGeom prst="rect">
            <a:avLst/>
          </a:prstGeom>
        </p:spPr>
        <p:txBody>
          <a:bodyPr/>
          <a:lstStyle/>
          <a:p>
            <a:fld id="{A3032E39-2DD7-6341-87B9-9AB98FE36691}" type="slidenum">
              <a:rPr lang="en-US" smtClean="0">
                <a:solidFill>
                  <a:srgbClr val="FFFFFF"/>
                </a:solidFill>
              </a:rPr>
              <a:pPr/>
              <a:t>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E6E45D-3DC6-8147-A00B-FA08C8B16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02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>
              <a:lnSpc>
                <a:spcPts val="3600"/>
              </a:lnSpc>
            </a:pPr>
            <a:r>
              <a:rPr lang="en-US" sz="2100" dirty="0">
                <a:solidFill>
                  <a:schemeClr val="bg1"/>
                </a:solidFill>
                <a:latin typeface="Avenir Roman" panose="02000503020000020003" pitchFamily="2" charset="0"/>
              </a:rPr>
              <a:t>Text Option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799" y="0"/>
            <a:ext cx="749808" cy="457200"/>
          </a:xfrm>
          <a:prstGeom prst="rect">
            <a:avLst/>
          </a:prstGeom>
        </p:spPr>
      </p:pic>
      <p:sp>
        <p:nvSpPr>
          <p:cNvPr id="9" name="Title 5">
            <a:extLst>
              <a:ext uri="{FF2B5EF4-FFF2-40B4-BE49-F238E27FC236}">
                <a16:creationId xmlns:a16="http://schemas.microsoft.com/office/drawing/2014/main" id="{938877B3-2D2B-AF4C-9D88-4681ACEC135D}"/>
              </a:ext>
            </a:extLst>
          </p:cNvPr>
          <p:cNvSpPr txBox="1">
            <a:spLocks/>
          </p:cNvSpPr>
          <p:nvPr/>
        </p:nvSpPr>
        <p:spPr>
          <a:xfrm>
            <a:off x="560832" y="2173224"/>
            <a:ext cx="4754879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10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Avenir Roman" panose="02000503020000020003" pitchFamily="2" charset="0"/>
              </a:rPr>
              <a:t>Divider Slide </a:t>
            </a:r>
          </a:p>
        </p:txBody>
      </p:sp>
    </p:spTree>
    <p:extLst>
      <p:ext uri="{BB962C8B-B14F-4D97-AF65-F5344CB8AC3E}">
        <p14:creationId xmlns:p14="http://schemas.microsoft.com/office/powerpoint/2010/main" val="514533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panose="02000503020000020003" pitchFamily="2" charset="0"/>
              </a:rPr>
              <a:t>Title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Roman" panose="02000503020000020003" pitchFamily="2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7CB71-6480-F541-9E97-BD6EF02A9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470650"/>
            <a:ext cx="381000" cy="190500"/>
          </a:xfrm>
          <a:prstGeom prst="rect">
            <a:avLst/>
          </a:prstGeom>
        </p:spPr>
        <p:txBody>
          <a:bodyPr/>
          <a:lstStyle/>
          <a:p>
            <a:fld id="{A3032E39-2DD7-6341-87B9-9AB98FE36691}" type="slidenum">
              <a:rPr lang="en-US" smtClean="0">
                <a:solidFill>
                  <a:srgbClr val="FFFFFF"/>
                </a:solidFill>
              </a:rPr>
              <a:pPr/>
              <a:t>5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39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>
              <a:lnSpc>
                <a:spcPts val="3600"/>
              </a:lnSpc>
            </a:pPr>
            <a:r>
              <a:rPr lang="en-US" sz="2100" dirty="0">
                <a:solidFill>
                  <a:schemeClr val="bg1"/>
                </a:solidFill>
                <a:latin typeface="Avenir Roman" panose="02000503020000020003" pitchFamily="2" charset="0"/>
              </a:rPr>
              <a:t>Thank you!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799" y="0"/>
            <a:ext cx="749808" cy="457200"/>
          </a:xfrm>
          <a:prstGeom prst="rect">
            <a:avLst/>
          </a:prstGeom>
        </p:spPr>
      </p:pic>
      <p:sp>
        <p:nvSpPr>
          <p:cNvPr id="9" name="Title 5">
            <a:extLst>
              <a:ext uri="{FF2B5EF4-FFF2-40B4-BE49-F238E27FC236}">
                <a16:creationId xmlns:a16="http://schemas.microsoft.com/office/drawing/2014/main" id="{938877B3-2D2B-AF4C-9D88-4681ACEC135D}"/>
              </a:ext>
            </a:extLst>
          </p:cNvPr>
          <p:cNvSpPr txBox="1">
            <a:spLocks/>
          </p:cNvSpPr>
          <p:nvPr/>
        </p:nvSpPr>
        <p:spPr>
          <a:xfrm>
            <a:off x="560832" y="2173224"/>
            <a:ext cx="4754879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10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>
              <a:solidFill>
                <a:schemeClr val="tx1"/>
              </a:solidFill>
              <a:latin typeface="Avenir Roman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786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47</Words>
  <Application>Microsoft Macintosh PowerPoint</Application>
  <PresentationFormat>On-screen Show (4:3)</PresentationFormat>
  <Paragraphs>14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Bold</vt:lpstr>
      <vt:lpstr>Avenir Book</vt:lpstr>
      <vt:lpstr>Avenir Roman</vt:lpstr>
      <vt:lpstr>Calibri</vt:lpstr>
      <vt:lpstr>Wingdings</vt:lpstr>
      <vt:lpstr>Office Theme</vt:lpstr>
      <vt:lpstr>1_Custom Design</vt:lpstr>
      <vt:lpstr>Custom Design</vt:lpstr>
      <vt:lpstr>Ben Dittman  CEO Avea Solutions</vt:lpstr>
      <vt:lpstr>PowerPoint Presentation</vt:lpstr>
      <vt:lpstr>Title </vt:lpstr>
      <vt:lpstr>Text Option </vt:lpstr>
      <vt:lpstr>Title </vt:lpstr>
      <vt:lpstr>Thank you!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kurt augustin</dc:creator>
  <cp:lastModifiedBy>Chelsey Cusimano</cp:lastModifiedBy>
  <cp:revision>112</cp:revision>
  <dcterms:created xsi:type="dcterms:W3CDTF">2016-05-02T15:37:35Z</dcterms:created>
  <dcterms:modified xsi:type="dcterms:W3CDTF">2020-05-18T22:25:53Z</dcterms:modified>
</cp:coreProperties>
</file>