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52" r:id="rId3"/>
  </p:sldMasterIdLst>
  <p:notesMasterIdLst>
    <p:notesMasterId r:id="rId28"/>
  </p:notesMasterIdLst>
  <p:handoutMasterIdLst>
    <p:handoutMasterId r:id="rId29"/>
  </p:handoutMasterIdLst>
  <p:sldIdLst>
    <p:sldId id="330" r:id="rId4"/>
    <p:sldId id="354" r:id="rId5"/>
    <p:sldId id="340" r:id="rId6"/>
    <p:sldId id="344" r:id="rId7"/>
    <p:sldId id="345" r:id="rId8"/>
    <p:sldId id="355" r:id="rId9"/>
    <p:sldId id="363" r:id="rId10"/>
    <p:sldId id="346" r:id="rId11"/>
    <p:sldId id="347" r:id="rId12"/>
    <p:sldId id="364" r:id="rId13"/>
    <p:sldId id="351" r:id="rId14"/>
    <p:sldId id="348" r:id="rId15"/>
    <p:sldId id="357" r:id="rId16"/>
    <p:sldId id="372" r:id="rId17"/>
    <p:sldId id="369" r:id="rId18"/>
    <p:sldId id="370" r:id="rId19"/>
    <p:sldId id="371" r:id="rId20"/>
    <p:sldId id="282" r:id="rId21"/>
    <p:sldId id="361" r:id="rId22"/>
    <p:sldId id="349" r:id="rId23"/>
    <p:sldId id="368" r:id="rId24"/>
    <p:sldId id="365" r:id="rId25"/>
    <p:sldId id="350" r:id="rId26"/>
    <p:sldId id="34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2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orient="horz" pos="3023">
          <p15:clr>
            <a:srgbClr val="A4A3A4"/>
          </p15:clr>
        </p15:guide>
        <p15:guide id="4" pos="2588">
          <p15:clr>
            <a:srgbClr val="A4A3A4"/>
          </p15:clr>
        </p15:guide>
        <p15:guide id="5" pos="5542">
          <p15:clr>
            <a:srgbClr val="A4A3A4"/>
          </p15:clr>
        </p15:guide>
        <p15:guide id="6" pos="4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41F"/>
    <a:srgbClr val="D8661F"/>
    <a:srgbClr val="ADA7A3"/>
    <a:srgbClr val="E2E1DF"/>
    <a:srgbClr val="362647"/>
    <a:srgbClr val="38228B"/>
    <a:srgbClr val="B4878B"/>
    <a:srgbClr val="24048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4"/>
    <p:restoredTop sz="94382"/>
  </p:normalViewPr>
  <p:slideViewPr>
    <p:cSldViewPr snapToGrid="0" snapToObjects="1">
      <p:cViewPr varScale="1">
        <p:scale>
          <a:sx n="117" d="100"/>
          <a:sy n="117" d="100"/>
        </p:scale>
        <p:origin x="1160" y="168"/>
      </p:cViewPr>
      <p:guideLst>
        <p:guide orient="horz" pos="1182"/>
        <p:guide orient="horz" pos="758"/>
        <p:guide orient="horz" pos="3023"/>
        <p:guide pos="2588"/>
        <p:guide pos="5542"/>
        <p:guide pos="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27AF-B50A-4C4F-81B1-8E13E6B42E4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1A9C9-F5F9-A243-8E48-A4D91ED84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C9EA-A803-6F4D-98F3-B29BCDF7E37D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497AA-DB42-9E41-96C9-69655F1AB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23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497AA-DB42-9E41-96C9-69655F1ABC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9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497AA-DB42-9E41-96C9-69655F1ABC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497AA-DB42-9E41-96C9-69655F1ABC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2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497AA-DB42-9E41-96C9-69655F1ABC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4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497AA-DB42-9E41-96C9-69655F1ABC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6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497AA-DB42-9E41-96C9-69655F1ABC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have varied slightly. 22-24% furloughed, 17-26% laid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497AA-DB42-9E41-96C9-69655F1ABC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5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EE7518-F348-400E-8505-3D712EA1C9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592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497AA-DB42-9E41-96C9-69655F1ABC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40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99" y="0"/>
            <a:ext cx="749808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3" y="675922"/>
            <a:ext cx="1240122" cy="9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40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3" y="675922"/>
            <a:ext cx="1240122" cy="9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3289"/>
            <a:ext cx="377647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3626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7200"/>
            <a:ext cx="3776472" cy="37968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6112" y="1524000"/>
            <a:ext cx="37734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3626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456112" y="2347911"/>
            <a:ext cx="3773488" cy="3786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31" y="2057400"/>
            <a:ext cx="2743200" cy="2743200"/>
          </a:xfrm>
        </p:spPr>
        <p:txBody>
          <a:bodyPr anchor="ctr" anchorCtr="0">
            <a:normAutofit/>
          </a:bodyPr>
          <a:lstStyle>
            <a:lvl1pPr algn="ctr">
              <a:lnSpc>
                <a:spcPts val="3600"/>
              </a:lnSpc>
              <a:defRPr sz="2100" b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53" y="0"/>
            <a:ext cx="749808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618"/>
            <a:ext cx="8229600" cy="503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03"/>
            <a:ext cx="4038600" cy="4801445"/>
          </a:xfrm>
        </p:spPr>
        <p:txBody>
          <a:bodyPr/>
          <a:lstStyle>
            <a:lvl1pPr>
              <a:defRPr sz="1463"/>
            </a:lvl1pPr>
            <a:lvl2pPr>
              <a:defRPr sz="1350"/>
            </a:lvl2pPr>
            <a:lvl3pPr>
              <a:defRPr sz="1181"/>
            </a:lvl3pPr>
            <a:lvl4pPr>
              <a:defRPr sz="1125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03"/>
            <a:ext cx="4038600" cy="4801445"/>
          </a:xfrm>
        </p:spPr>
        <p:txBody>
          <a:bodyPr/>
          <a:lstStyle>
            <a:lvl1pPr>
              <a:defRPr sz="1463"/>
            </a:lvl1pPr>
            <a:lvl2pPr>
              <a:defRPr sz="1350"/>
            </a:lvl2pPr>
            <a:lvl3pPr>
              <a:defRPr sz="1181"/>
            </a:lvl3pPr>
            <a:lvl4pPr>
              <a:defRPr sz="1125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6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03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0" y="839076"/>
            <a:ext cx="2489874" cy="6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99" y="0"/>
            <a:ext cx="749808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0" y="839076"/>
            <a:ext cx="2489874" cy="6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5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0" y="839076"/>
            <a:ext cx="2489874" cy="6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7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4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99" y="0"/>
            <a:ext cx="749808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3" y="675922"/>
            <a:ext cx="1240122" cy="9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5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4732"/>
            <a:ext cx="7772401" cy="98911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24000"/>
            <a:ext cx="7772400" cy="46101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94" y="6470281"/>
            <a:ext cx="992607" cy="3394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69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700" b="0" i="0" kern="1200">
          <a:solidFill>
            <a:schemeClr val="tx1">
              <a:lumMod val="65000"/>
              <a:lumOff val="35000"/>
            </a:schemeClr>
          </a:solidFill>
          <a:latin typeface="Arial Bold"/>
          <a:ea typeface="+mj-ea"/>
          <a:cs typeface="Arial Bold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ClrTx/>
        <a:buFont typeface="Wingdings" charset="2"/>
        <a:buChar char="§"/>
        <a:defRPr sz="24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457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100" b="0" i="0" kern="1200">
          <a:solidFill>
            <a:srgbClr val="D8661F"/>
          </a:solidFill>
          <a:latin typeface="Arial"/>
          <a:ea typeface="+mn-ea"/>
          <a:cs typeface="Arial"/>
        </a:defRPr>
      </a:lvl2pPr>
      <a:lvl3pPr marL="6858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1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816" userDrawn="1">
          <p15:clr>
            <a:srgbClr val="F26B43"/>
          </p15:clr>
        </p15:guide>
        <p15:guide id="4" orient="horz" pos="192" userDrawn="1">
          <p15:clr>
            <a:srgbClr val="F26B43"/>
          </p15:clr>
        </p15:guide>
        <p15:guide id="5" pos="5184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4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99" y="0"/>
            <a:ext cx="749808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03007" y="2057400"/>
            <a:ext cx="27432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88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9" r:id="rId3"/>
    <p:sldLayoutId id="2147483658" r:id="rId4"/>
    <p:sldLayoutId id="2147483654" r:id="rId5"/>
    <p:sldLayoutId id="2147483660" r:id="rId6"/>
  </p:sldLayoutIdLst>
  <p:txStyles>
    <p:titleStyle>
      <a:lvl1pPr algn="ctr" defTabSz="914400" rtl="0" eaLnBrk="1" latinLnBrk="0" hangingPunct="1">
        <a:lnSpc>
          <a:spcPts val="3600"/>
        </a:lnSpc>
        <a:spcBef>
          <a:spcPct val="0"/>
        </a:spcBef>
        <a:buNone/>
        <a:defRPr sz="21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thenationalcouncil.org/wp-content/uploads/2020/09/NCBH_Member_Survey_Sept_2020_CTD2.pdf?daf=375ateTbd56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hs.gov/sites/default/files/provider-relief-fund-general-distribution-faqs.pdf?language=en" TargetMode="External"/><Relationship Id="rId5" Type="http://schemas.openxmlformats.org/officeDocument/2006/relationships/hyperlink" Target="https://www.hhs.gov/coronavirus/cares-act-provider-relief-fund/for-providers/index.html#how-to-apply" TargetMode="External"/><Relationship Id="rId4" Type="http://schemas.openxmlformats.org/officeDocument/2006/relationships/hyperlink" Target="https://www.thenationalcouncil.org/wp-content/uploads/2020/10/20_PRF_RulesOfRoad_infographic3.pdf?daf=375ateTbd56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ationalcouncil.org/policy-action/write-your-legislators/#/" TargetMode="External"/><Relationship Id="rId2" Type="http://schemas.openxmlformats.org/officeDocument/2006/relationships/hyperlink" Target="https://www.naatp.org/programs/advocacy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atp.org/programs/advocac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ationalcouncil.org/covid19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aatp.org/covid-resource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kinsey.com/industries/healthcare-systems-and-services/our-insights/returning-to-resilience-the-impact-of-covid-19-on-behavioral-healt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dc.gov/mmwr/volumes/69/wr/mm6932a1.htm?s_cid=mm6932a1_x#T1_dow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kinsey.com/industries/healthcare-systems-and-services/our-insights/returning-to-resilience-the-impact-of-covid-19-on-behavioral-health" TargetMode="External"/><Relationship Id="rId2" Type="http://schemas.openxmlformats.org/officeDocument/2006/relationships/hyperlink" Target="http://www.cdc.gov/mmwr/volumes/69/wr/mm6932a1.htm?s_cid=mm6932a1_x#T1_dow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ytimes.com/interactive/2020/07/15/upshot/drug-overdose-deaths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henationalcouncil.org/wp-content/uploads/2020/09/NCBH_Member_Survey_Sept_2020_CTD2.pdf?daf=375ateTbd56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thenationalcouncil.org/wp-content/uploads/2020/09/NCBH_Member_Survey_Sept_2020_CTD2.pdf?daf=375ateTbd56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29253" y="4180737"/>
            <a:ext cx="1685496" cy="769441"/>
          </a:xfrm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b="1" dirty="0">
                <a:latin typeface="Avenir Book" panose="02000503020000020003" pitchFamily="2" charset="0"/>
              </a:rPr>
              <a:t>Peter Thomas</a:t>
            </a:r>
            <a:br>
              <a:rPr lang="en-US" sz="1100" dirty="0">
                <a:latin typeface="Avenir Book" panose="02000503020000020003" pitchFamily="2" charset="0"/>
              </a:rPr>
            </a:br>
            <a:r>
              <a:rPr lang="en-US" sz="1100" dirty="0">
                <a:latin typeface="Avenir Book" panose="02000503020000020003" pitchFamily="2" charset="0"/>
              </a:rPr>
              <a:t>Director of Quality Assurance</a:t>
            </a:r>
            <a:br>
              <a:rPr lang="en-US" sz="1100" dirty="0">
                <a:latin typeface="Avenir Book" panose="02000503020000020003" pitchFamily="2" charset="0"/>
              </a:rPr>
            </a:br>
            <a:r>
              <a:rPr lang="en-US" sz="1100" dirty="0">
                <a:latin typeface="Avenir Book" panose="02000503020000020003" pitchFamily="2" charset="0"/>
              </a:rPr>
              <a:t>NAATP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04C07DF1-D46D-0B4A-BB19-74AAB2B09F30}"/>
              </a:ext>
            </a:extLst>
          </p:cNvPr>
          <p:cNvSpPr txBox="1">
            <a:spLocks/>
          </p:cNvSpPr>
          <p:nvPr/>
        </p:nvSpPr>
        <p:spPr>
          <a:xfrm>
            <a:off x="456446" y="1828799"/>
            <a:ext cx="3190268" cy="3200402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ctr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100" b="0" i="0" kern="12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sz="2800" dirty="0">
                <a:latin typeface="Avenir Book" panose="02000503020000020003" pitchFamily="2" charset="0"/>
              </a:rPr>
              <a:t>Covid-19 Impact on Addiction Treatment: </a:t>
            </a:r>
          </a:p>
          <a:p>
            <a:r>
              <a:rPr lang="en-US" sz="2800" dirty="0">
                <a:latin typeface="Avenir Book" panose="02000503020000020003" pitchFamily="2" charset="0"/>
              </a:rPr>
              <a:t>Survey Findings &amp; Implications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6010F-6EAB-C946-A15C-D71563784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46" y="439420"/>
            <a:ext cx="7052614" cy="138938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24B28045-D633-5042-8847-48C693961602}"/>
              </a:ext>
            </a:extLst>
          </p:cNvPr>
          <p:cNvSpPr txBox="1">
            <a:spLocks/>
          </p:cNvSpPr>
          <p:nvPr/>
        </p:nvSpPr>
        <p:spPr>
          <a:xfrm>
            <a:off x="5414749" y="4184585"/>
            <a:ext cx="1685496" cy="600164"/>
          </a:xfrm>
          <a:prstGeom prst="rect">
            <a:avLst/>
          </a:prstGeom>
        </p:spPr>
        <p:txBody>
          <a:bodyPr vert="horz" wrap="square" lIns="0" tIns="45720" rIns="91440" bIns="45720" rtlCol="0" anchor="ctr" anchorCtr="0">
            <a:spAutoFit/>
          </a:bodyPr>
          <a:lstStyle>
            <a:lvl1pPr algn="ctr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100" b="0" i="0" kern="12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b="1" dirty="0">
                <a:latin typeface="Avenir Book" panose="02000503020000020003" pitchFamily="2" charset="0"/>
              </a:rPr>
              <a:t>Mark Dunn</a:t>
            </a:r>
            <a:br>
              <a:rPr lang="en-US" sz="1100" dirty="0">
                <a:latin typeface="Avenir Book" panose="02000503020000020003" pitchFamily="2" charset="0"/>
              </a:rPr>
            </a:br>
            <a:r>
              <a:rPr lang="en-US" sz="1100" dirty="0">
                <a:latin typeface="Avenir Book" panose="02000503020000020003" pitchFamily="2" charset="0"/>
              </a:rPr>
              <a:t>Director of Public Policy</a:t>
            </a:r>
            <a:br>
              <a:rPr lang="en-US" sz="1100" dirty="0">
                <a:latin typeface="Avenir Book" panose="02000503020000020003" pitchFamily="2" charset="0"/>
              </a:rPr>
            </a:br>
            <a:r>
              <a:rPr lang="en-US" sz="1100" dirty="0">
                <a:latin typeface="Avenir Book" panose="02000503020000020003" pitchFamily="2" charset="0"/>
              </a:rPr>
              <a:t>NAATP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EE50B12B-3CB6-A74B-85BF-669B6FB5CA0D}"/>
              </a:ext>
            </a:extLst>
          </p:cNvPr>
          <p:cNvSpPr txBox="1">
            <a:spLocks/>
          </p:cNvSpPr>
          <p:nvPr/>
        </p:nvSpPr>
        <p:spPr>
          <a:xfrm>
            <a:off x="7100244" y="4180736"/>
            <a:ext cx="1685497" cy="769441"/>
          </a:xfrm>
          <a:prstGeom prst="rect">
            <a:avLst/>
          </a:prstGeom>
        </p:spPr>
        <p:txBody>
          <a:bodyPr vert="horz" wrap="square" lIns="0" tIns="45720" rIns="91440" bIns="45720" rtlCol="0" anchor="ctr" anchorCtr="0">
            <a:spAutoFit/>
          </a:bodyPr>
          <a:lstStyle>
            <a:lvl1pPr algn="ctr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100" b="0" i="0" kern="12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b="1" dirty="0">
                <a:latin typeface="Avenir Book" panose="02000503020000020003" pitchFamily="2" charset="0"/>
              </a:rPr>
              <a:t>Reyna Taylor</a:t>
            </a:r>
            <a:br>
              <a:rPr lang="en-US" sz="1100" dirty="0">
                <a:latin typeface="Avenir Book" panose="02000503020000020003" pitchFamily="2" charset="0"/>
              </a:rPr>
            </a:br>
            <a:r>
              <a:rPr lang="en-US" sz="1100" dirty="0">
                <a:latin typeface="Avenir Book" panose="02000503020000020003" pitchFamily="2" charset="0"/>
              </a:rPr>
              <a:t>VP of Public Policy and Advocacy</a:t>
            </a:r>
            <a:br>
              <a:rPr lang="en-US" sz="1100" dirty="0">
                <a:latin typeface="Avenir Book" panose="02000503020000020003" pitchFamily="2" charset="0"/>
              </a:rPr>
            </a:br>
            <a:r>
              <a:rPr lang="en-US" sz="1100" dirty="0">
                <a:latin typeface="Avenir Book" panose="02000503020000020003" pitchFamily="2" charset="0"/>
              </a:rPr>
              <a:t>NCBH</a:t>
            </a: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74DF59C-1FA9-9D41-90E9-CCCDBAB76B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r="6476"/>
          <a:stretch/>
        </p:blipFill>
        <p:spPr>
          <a:xfrm>
            <a:off x="5649419" y="2204793"/>
            <a:ext cx="1216153" cy="1828800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29A8636-3D29-7642-9C54-A934B1E3A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915" y="2205363"/>
            <a:ext cx="1216152" cy="1825369"/>
          </a:xfrm>
          <a:prstGeom prst="rect">
            <a:avLst/>
          </a:prstGeom>
        </p:spPr>
      </p:pic>
      <p:pic>
        <p:nvPicPr>
          <p:cNvPr id="16" name="Picture 1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E17F339-7CB5-1542-8D46-4651F1340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924" y="2205934"/>
            <a:ext cx="1216152" cy="1824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E816-E282-B64F-A3BA-07BFB850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Capacity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D4470E0-D39C-6E49-841C-68905A946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9981" y="1858369"/>
            <a:ext cx="4242391" cy="4063965"/>
          </a:xfrm>
        </p:spPr>
        <p:txBody>
          <a:bodyPr>
            <a:normAutofit fontScale="92500"/>
          </a:bodyPr>
          <a:lstStyle/>
          <a:p>
            <a:r>
              <a:rPr lang="en-US" dirty="0"/>
              <a:t>43% report reduced capacity</a:t>
            </a:r>
          </a:p>
          <a:p>
            <a:pPr lvl="1"/>
            <a:r>
              <a:rPr lang="en-US" dirty="0"/>
              <a:t>Of those 35% cut by more than ¼ </a:t>
            </a:r>
          </a:p>
          <a:p>
            <a:endParaRPr lang="en-US" dirty="0"/>
          </a:p>
          <a:p>
            <a:r>
              <a:rPr lang="en-US" dirty="0"/>
              <a:t>60% report reduced admissions</a:t>
            </a:r>
          </a:p>
          <a:p>
            <a:endParaRPr lang="en-US" dirty="0"/>
          </a:p>
          <a:p>
            <a:r>
              <a:rPr lang="en-US" dirty="0"/>
              <a:t>Half have closed programming</a:t>
            </a:r>
          </a:p>
          <a:p>
            <a:endParaRPr lang="en-US" dirty="0"/>
          </a:p>
          <a:p>
            <a:r>
              <a:rPr lang="en-US" dirty="0"/>
              <a:t>65% have canceled, rescheduled or turned away patients </a:t>
            </a:r>
          </a:p>
          <a:p>
            <a:endParaRPr lang="en-US" dirty="0"/>
          </a:p>
        </p:txBody>
      </p:sp>
      <p:pic>
        <p:nvPicPr>
          <p:cNvPr id="16" name="Content Placeholder 15" descr="Chart, bar chart&#10;&#10;Description automatically generated">
            <a:extLst>
              <a:ext uri="{FF2B5EF4-FFF2-40B4-BE49-F238E27FC236}">
                <a16:creationId xmlns:a16="http://schemas.microsoft.com/office/drawing/2014/main" id="{DAC14C36-8F41-5A48-9B35-8D734E3476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5302" y="1399123"/>
            <a:ext cx="3709897" cy="4980412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816558-D670-6B41-A12E-99CAD32C2C67}"/>
              </a:ext>
            </a:extLst>
          </p:cNvPr>
          <p:cNvSpPr txBox="1"/>
          <p:nvPr/>
        </p:nvSpPr>
        <p:spPr>
          <a:xfrm>
            <a:off x="2557130" y="6483258"/>
            <a:ext cx="4029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slide contains a combination of NAATP and NCBH Data </a:t>
            </a:r>
          </a:p>
        </p:txBody>
      </p:sp>
    </p:spTree>
    <p:extLst>
      <p:ext uri="{BB962C8B-B14F-4D97-AF65-F5344CB8AC3E}">
        <p14:creationId xmlns:p14="http://schemas.microsoft.com/office/powerpoint/2010/main" val="188946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4B8F-0D85-BA4E-BAED-4E47D2A3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Capacity</a:t>
            </a:r>
          </a:p>
        </p:txBody>
      </p:sp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2FB4E7-06F8-F046-970E-DC209DF123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28662" y="1373534"/>
            <a:ext cx="8367022" cy="4889043"/>
          </a:xfrm>
        </p:spPr>
      </p:pic>
    </p:spTree>
    <p:extLst>
      <p:ext uri="{BB962C8B-B14F-4D97-AF65-F5344CB8AC3E}">
        <p14:creationId xmlns:p14="http://schemas.microsoft.com/office/powerpoint/2010/main" val="132783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2F09-FFBF-42C0-8F36-CBED48BE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for the Future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1BDE-7543-4F3E-8FBE-3903C0D36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23999"/>
            <a:ext cx="7772400" cy="52158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for additional funding is significant; 39% of NCBH members believe they can only survive up to 6 months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www.thenationalcouncil.org/wp-content/uploads/2020/09/NCBH_Member_Survey_Sept_2020_CTD2.pdf?daf=375ateTbd56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27AB8-0AB8-4E42-9B5E-77DC7371AA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74688" y="2353852"/>
            <a:ext cx="5069911" cy="37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3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A125-7E6E-FB45-8531-6160FBA0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2" y="1828800"/>
            <a:ext cx="5573485" cy="321128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Federal Response to Date</a:t>
            </a:r>
          </a:p>
        </p:txBody>
      </p:sp>
    </p:spTree>
    <p:extLst>
      <p:ext uri="{BB962C8B-B14F-4D97-AF65-F5344CB8AC3E}">
        <p14:creationId xmlns:p14="http://schemas.microsoft.com/office/powerpoint/2010/main" val="192037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882B-0615-B64B-9965-55BF67C6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Overlapping National Health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772F-8A62-624A-9576-E42734ED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COVID-19 National Health Emergency Declared March 13, 2020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SUD National Health Emergency Declared October 26, 2017 </a:t>
            </a:r>
          </a:p>
          <a:p>
            <a:pPr marL="228600" lvl="1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49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D559-D121-E04D-BB23-60FFCD13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Response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274F8-7B28-4A46-A379-50980B5EA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To date, 4 COVID relief bills passed by Congress and signed.   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u="sng" dirty="0">
                <a:latin typeface="Avenir Book" panose="02000503020000020003" pitchFamily="2" charset="0"/>
              </a:rPr>
              <a:t>In total they provide</a:t>
            </a:r>
            <a:r>
              <a:rPr lang="en-US" dirty="0">
                <a:latin typeface="Avenir Book" panose="02000503020000020003" pitchFamily="2" charset="0"/>
              </a:rPr>
              <a:t>:</a:t>
            </a:r>
          </a:p>
          <a:p>
            <a:r>
              <a:rPr lang="en-US" dirty="0">
                <a:latin typeface="Avenir Book" panose="02000503020000020003" pitchFamily="2" charset="0"/>
              </a:rPr>
              <a:t>Testing								$26 Billion</a:t>
            </a:r>
          </a:p>
          <a:p>
            <a:r>
              <a:rPr lang="en-US" dirty="0">
                <a:latin typeface="Avenir Book" panose="02000503020000020003" pitchFamily="2" charset="0"/>
              </a:rPr>
              <a:t>State and Local Government	$217 Billion</a:t>
            </a:r>
          </a:p>
          <a:p>
            <a:r>
              <a:rPr lang="en-US" dirty="0">
                <a:latin typeface="Avenir Book" panose="02000503020000020003" pitchFamily="2" charset="0"/>
              </a:rPr>
              <a:t>Big Corporations					$ 532 Billion</a:t>
            </a:r>
          </a:p>
          <a:p>
            <a:r>
              <a:rPr lang="en-US" dirty="0">
                <a:latin typeface="Avenir Book" panose="02000503020000020003" pitchFamily="2" charset="0"/>
              </a:rPr>
              <a:t>Small Business						$810 Billion</a:t>
            </a:r>
          </a:p>
          <a:p>
            <a:r>
              <a:rPr lang="en-US" dirty="0">
                <a:latin typeface="Avenir Book" panose="02000503020000020003" pitchFamily="2" charset="0"/>
              </a:rPr>
              <a:t>Individuals							$748 Billion</a:t>
            </a:r>
          </a:p>
          <a:p>
            <a:r>
              <a:rPr lang="en-US" dirty="0">
                <a:latin typeface="Avenir Book" panose="02000503020000020003" pitchFamily="2" charset="0"/>
              </a:rPr>
              <a:t>Public Health						$312 Billion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2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08E4-5193-7C48-AD0A-13AF73F7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Relief Disparity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60ACA-0E6F-2946-B39A-7CE68B4A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Avenir Book" panose="02000503020000020003" pitchFamily="2" charset="0"/>
              </a:rPr>
              <a:t>Airline Industry: Given $58 billion</a:t>
            </a:r>
          </a:p>
          <a:p>
            <a:pPr marL="0" indent="0" algn="ctr">
              <a:buNone/>
            </a:pPr>
            <a:endParaRPr lang="en-US" sz="2800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Avenir Book" panose="02000503020000020003" pitchFamily="2" charset="0"/>
              </a:rPr>
              <a:t>Mental Health and Substance Use Disorder Request: $38.5 Billion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4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D475-E5ED-C848-B6D2-DBECFD4C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Coalition Pushing on Stalled Response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386E0-E677-2D46-84C7-BC703269F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Congress/Administration struggling to agree on 5</a:t>
            </a:r>
            <a:r>
              <a:rPr lang="en-US" baseline="30000" dirty="0">
                <a:latin typeface="Avenir Book" panose="02000503020000020003" pitchFamily="2" charset="0"/>
              </a:rPr>
              <a:t>th</a:t>
            </a:r>
            <a:r>
              <a:rPr lang="en-US" dirty="0">
                <a:latin typeface="Avenir Book" panose="02000503020000020003" pitchFamily="2" charset="0"/>
              </a:rPr>
              <a:t> legislative relief bill.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NAATP and Coalition take a two-pronged approach: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Money dedicated to SUD treatment provider relief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Use of existing appropriations directed at SUD treatment provider relief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HHS Declares additional $20 Billion available for healthcare providers, specifically mentioning SUD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8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52E25-8B92-434C-89D4-C04880EE6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9" t="2769" r="42912" b="69537"/>
          <a:stretch/>
        </p:blipFill>
        <p:spPr>
          <a:xfrm>
            <a:off x="4482315" y="2005125"/>
            <a:ext cx="3970570" cy="2024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FB578B-0B21-4BB8-88E3-819D88AFFBB8}"/>
              </a:ext>
            </a:extLst>
          </p:cNvPr>
          <p:cNvSpPr txBox="1"/>
          <p:nvPr/>
        </p:nvSpPr>
        <p:spPr>
          <a:xfrm>
            <a:off x="292858" y="4700437"/>
            <a:ext cx="8090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To help you navigate the portal process, 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NCBH has updated their step-by-step</a:t>
            </a:r>
            <a:r>
              <a:rPr lang="en-US" sz="1500" b="1" dirty="0">
                <a:solidFill>
                  <a:prstClr val="black"/>
                </a:solidFill>
                <a:latin typeface="Calibri"/>
                <a:hlinkClick r:id="rId4"/>
              </a:rPr>
              <a:t> “Rules of the Road” 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guide to include processes for all eligible providers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. In addition, HHS has shared a step-by-step resource to help with this process – </a:t>
            </a:r>
            <a:r>
              <a:rPr lang="en-US" sz="1500" dirty="0">
                <a:solidFill>
                  <a:prstClr val="black"/>
                </a:solidFill>
                <a:latin typeface="Calibri"/>
                <a:hlinkClick r:id="rId5"/>
              </a:rPr>
              <a:t>see here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D6371B-17AC-419A-8B1A-F34E72C5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5" y="998862"/>
            <a:ext cx="8229600" cy="37727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Public Health and Social Services Emergency Relief Fund – New Phase 3 Portal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906BD-B13C-4AD2-8D2B-704303C2FCE6}"/>
              </a:ext>
            </a:extLst>
          </p:cNvPr>
          <p:cNvSpPr txBox="1"/>
          <p:nvPr/>
        </p:nvSpPr>
        <p:spPr>
          <a:xfrm>
            <a:off x="292858" y="2016983"/>
            <a:ext cx="387446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Apply by Friday, November 6, 2020</a:t>
            </a:r>
          </a:p>
          <a:p>
            <a:pPr algn="ctr" defTabSz="685800">
              <a:defRPr/>
            </a:pPr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pPr algn="ctr" defTabSz="68580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All eligible providers, including certain behavioral health providers and Medicaid, Medicaid Managed Care, CHIP, or Medicare billing providers, may now make an application to the Phase 3 General Distribution portal. 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You need to reapply to the portal to receive funds. </a:t>
            </a:r>
            <a:r>
              <a:rPr lang="en-US" sz="1500" b="1" dirty="0">
                <a:solidFill>
                  <a:prstClr val="black"/>
                </a:solidFill>
                <a:latin typeface="Calibri"/>
                <a:hlinkClick r:id="rId6"/>
              </a:rPr>
              <a:t>See FAQ for additional information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. 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88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4D98-68FE-2740-BC9D-5F933549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498" y="2057400"/>
            <a:ext cx="3076765" cy="2743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Advocacy is Crucial: Here’s what you can do</a:t>
            </a:r>
          </a:p>
        </p:txBody>
      </p:sp>
    </p:spTree>
    <p:extLst>
      <p:ext uri="{BB962C8B-B14F-4D97-AF65-F5344CB8AC3E}">
        <p14:creationId xmlns:p14="http://schemas.microsoft.com/office/powerpoint/2010/main" val="4693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6DE3-6C06-CE47-B9EA-E5DFD1A4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" y="2057400"/>
            <a:ext cx="5851863" cy="2743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 of CDC McKinsey Data </a:t>
            </a:r>
          </a:p>
        </p:txBody>
      </p:sp>
    </p:spTree>
    <p:extLst>
      <p:ext uri="{BB962C8B-B14F-4D97-AF65-F5344CB8AC3E}">
        <p14:creationId xmlns:p14="http://schemas.microsoft.com/office/powerpoint/2010/main" val="93696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1ABA-507B-4A00-BC04-4376A235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Engagement and Advocacy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A8E1-3E86-4BDC-927F-9B6367800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venir Book" panose="02000503020000020003" pitchFamily="2" charset="0"/>
              </a:rPr>
              <a:t>Your voice matters and You CAN make a difference.</a:t>
            </a:r>
          </a:p>
          <a:p>
            <a:pPr marL="0" indent="0" algn="ctr">
              <a:buNone/>
            </a:pPr>
            <a:r>
              <a:rPr lang="en-US" dirty="0">
                <a:latin typeface="Avenir Book" panose="02000503020000020003" pitchFamily="2" charset="0"/>
              </a:rPr>
              <a:t>Federal and State Policymakers listen to constituents.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Avenir Book" panose="02000503020000020003" pitchFamily="2" charset="0"/>
              </a:rPr>
              <a:t>When’s the last time you connected with your legislators?  Three ways you can participate: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Schedule a virtual meeting with legislators or staff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Host a virtual site visit with your legislator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venir Book" panose="02000503020000020003" pitchFamily="2" charset="0"/>
              </a:rPr>
              <a:t>Attend a tele-town hall meeting hosted by your legislator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Avenir Book" panose="02000503020000020003" pitchFamily="2" charset="0"/>
              </a:rPr>
              <a:t>Want to do more?  Write your legislators today</a:t>
            </a:r>
          </a:p>
          <a:p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  <a:hlinkClick r:id="rId2"/>
            </a:endParaRPr>
          </a:p>
          <a:p>
            <a:r>
              <a:rPr lang="en-US" sz="1800" u="sng" dirty="0">
                <a:solidFill>
                  <a:srgbClr val="0563C1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https://www.thenationalcouncil.org/policy-action/write-your-legislators/#/</a:t>
            </a:r>
            <a:endParaRPr lang="en-US" sz="1800" u="sng" dirty="0">
              <a:solidFill>
                <a:srgbClr val="0563C1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7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FF5BA-F863-D449-9C5E-E20BB26FF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370114"/>
            <a:ext cx="7761513" cy="9252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venir Book" panose="02000503020000020003" pitchFamily="2" charset="0"/>
              </a:rPr>
              <a:t>For Health’s Sake,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sz="2800" b="1" dirty="0">
                <a:latin typeface="Avenir Book" panose="02000503020000020003" pitchFamily="2" charset="0"/>
              </a:rPr>
              <a:t>VOTE!</a:t>
            </a:r>
          </a:p>
          <a:p>
            <a:endParaRPr lang="en-US" dirty="0"/>
          </a:p>
        </p:txBody>
      </p:sp>
      <p:pic>
        <p:nvPicPr>
          <p:cNvPr id="1028" name="Picture 4" descr="Close Elections: Why Every Vote Matters : NPR">
            <a:extLst>
              <a:ext uri="{FF2B5EF4-FFF2-40B4-BE49-F238E27FC236}">
                <a16:creationId xmlns:a16="http://schemas.microsoft.com/office/drawing/2014/main" id="{BEC09572-0748-5148-80C0-C3EE812F8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9" y="1967591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5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B0DE-7349-8142-81C4-CC447834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Engagement and Advocacy </a:t>
            </a:r>
          </a:p>
        </p:txBody>
      </p:sp>
      <p:pic>
        <p:nvPicPr>
          <p:cNvPr id="7" name="Content Placeholder 6">
            <a:hlinkClick r:id="rId3"/>
            <a:extLst>
              <a:ext uri="{FF2B5EF4-FFF2-40B4-BE49-F238E27FC236}">
                <a16:creationId xmlns:a16="http://schemas.microsoft.com/office/drawing/2014/main" id="{142BED6F-119E-8147-9AFF-1CD35F48A2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307804" y="1512926"/>
            <a:ext cx="6071191" cy="4411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DD09A0-5DF0-5D49-A963-5CF10ECB5231}"/>
              </a:ext>
            </a:extLst>
          </p:cNvPr>
          <p:cNvSpPr txBox="1"/>
          <p:nvPr/>
        </p:nvSpPr>
        <p:spPr>
          <a:xfrm>
            <a:off x="2299550" y="6041616"/>
            <a:ext cx="454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https://www.naatp.org/programs/advocacy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09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7BD7-977C-43E9-9EE8-425945DB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pic>
        <p:nvPicPr>
          <p:cNvPr id="5" name="Content Placeholder 4" descr="Resources for COVID-19">
            <a:extLst>
              <a:ext uri="{FF2B5EF4-FFF2-40B4-BE49-F238E27FC236}">
                <a16:creationId xmlns:a16="http://schemas.microsoft.com/office/drawing/2014/main" id="{B6047682-2951-4340-A8E5-43495DC5FF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1721402"/>
            <a:ext cx="61817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6A0EA-C42E-4DDF-B566-470FC7B53ABC}"/>
              </a:ext>
            </a:extLst>
          </p:cNvPr>
          <p:cNvSpPr txBox="1"/>
          <p:nvPr/>
        </p:nvSpPr>
        <p:spPr>
          <a:xfrm>
            <a:off x="2286000" y="51832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https://www.thenationalcouncil.org/covid19/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62176-8AB3-714D-BE62-C041B95233AC}"/>
              </a:ext>
            </a:extLst>
          </p:cNvPr>
          <p:cNvSpPr txBox="1"/>
          <p:nvPr/>
        </p:nvSpPr>
        <p:spPr>
          <a:xfrm>
            <a:off x="2286000" y="55526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hlinkClick r:id="rId4"/>
              </a:rPr>
              <a:t>https://www.naatp.org/covid-resources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380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ts val="3600"/>
              </a:lnSpc>
            </a:pPr>
            <a:r>
              <a:rPr lang="en-US" sz="2100" dirty="0">
                <a:solidFill>
                  <a:schemeClr val="bg1"/>
                </a:solidFill>
                <a:latin typeface="Avenir Roman" panose="02000503020000020003" pitchFamily="2" charset="0"/>
              </a:rPr>
              <a:t>Thank you!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99" y="0"/>
            <a:ext cx="749808" cy="45720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938877B3-2D2B-AF4C-9D88-4681ACEC135D}"/>
              </a:ext>
            </a:extLst>
          </p:cNvPr>
          <p:cNvSpPr txBox="1">
            <a:spLocks/>
          </p:cNvSpPr>
          <p:nvPr/>
        </p:nvSpPr>
        <p:spPr>
          <a:xfrm>
            <a:off x="560832" y="2173224"/>
            <a:ext cx="4754879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>
              <a:solidFill>
                <a:schemeClr val="tx1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8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3984"/>
            <a:ext cx="7772401" cy="669860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Substance Use Increasing During Covid</a:t>
            </a:r>
            <a:endParaRPr lang="en-US" sz="2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52546" y="6470676"/>
            <a:ext cx="381000" cy="190500"/>
          </a:xfrm>
          <a:prstGeom prst="rect">
            <a:avLst/>
          </a:prstGeom>
        </p:spPr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6E45D-3DC6-8147-A00B-FA08C8B1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24000"/>
            <a:ext cx="7772400" cy="4946676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McKinsey consumer survey from March 2020 found: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in 4 respondents reported binge drinking at least once in the past week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in 5 reported taking prescription drugs for nonmedical reasons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in 7 reported using illicit drugs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a June 2020 survey conducted by the CDC, in the prior 30 days: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 of US adults reported struggling with mental health or substance use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13% of adults started or increased substance use to cope with stress or emotions related to Covid, including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of 18-24 year-olds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22% of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 respondents and 18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Black respondents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of essential workers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33% of unpaid adult caregivers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44% of people receiving treatment for previously diagnosed PTSD, 27% for anxiety, 25% for depression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900" i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www.mckinsey.com/industries/healthcare-systems-and-services/our-insights/returning-to-resilience-the-impact-of-covid-19-on-behavioral-health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www.cdc.gov/mmwr/volumes/69/wr/mm6932a1.htm?s_cid=mm6932a1_x#T1_down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2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Suicide Ideation Increasing During Covid</a:t>
            </a:r>
            <a:endParaRPr lang="en-US" sz="2800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7CB71-6480-F541-9E97-BD6EF02A9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23999"/>
            <a:ext cx="7772400" cy="5334001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2020 CDC survey also found, in the prior 30 days: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Nearly 11% of all respondents and 25% of young people ages 18-24 seriously considered suicide = 82.5 million young men and women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Suicide rates have been increasing with income inequalities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i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i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i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i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i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i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i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i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i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www.cdc.gov/mmwr/volumes/69/wr/mm6932a1.htm?s_cid=mm6932a1_x#T1_down</a:t>
            </a:r>
            <a:endParaRPr lang="en-US" sz="1100" i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www.mckinsey.com/industries/healthcare-systems-and-services/our-insights/returning-to-resilience-the-impact-of-covid-19-on-behavioral-health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0650"/>
            <a:ext cx="381000" cy="190500"/>
          </a:xfrm>
          <a:prstGeom prst="rect">
            <a:avLst/>
          </a:prstGeom>
        </p:spPr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31A9B-6FCB-433D-96B3-A90CE8DFAD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92494" y="2877428"/>
            <a:ext cx="4740399" cy="30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9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B72E-A78E-4499-9626-714C8DFF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Drug Overdose Deaths Increasing During Covid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61E6-C1A2-4E15-A5B2-E54FC1E8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09" y="1523999"/>
            <a:ext cx="7772400" cy="5226121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Nearly 72,000 Americans died from a drug overdose in 2019 - a new record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2020 data show 13% increase over same time last year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https://www.nytimes.com/interactive/2020/07/15/upshot/drug-overdose-deaths.html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A8281-2DD8-49EA-BFBE-F8F06A7172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42257" y="2311685"/>
            <a:ext cx="4214706" cy="36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2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1C85-EC5C-1940-A928-214F4362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75" y="2041071"/>
            <a:ext cx="5187423" cy="27758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Survey Data: NAATP and NCBH</a:t>
            </a:r>
          </a:p>
        </p:txBody>
      </p:sp>
    </p:spTree>
    <p:extLst>
      <p:ext uri="{BB962C8B-B14F-4D97-AF65-F5344CB8AC3E}">
        <p14:creationId xmlns:p14="http://schemas.microsoft.com/office/powerpoint/2010/main" val="38211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00D-61DD-E042-8C49-D4045257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NAATP and NCBH </a:t>
            </a:r>
            <a:r>
              <a:rPr lang="en-US" dirty="0"/>
              <a:t>Data Overview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B305-16C7-8045-A5E3-C88DD2B8F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Landscape Incongruity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5A7F2-2492-6A42-8833-2B6C02FEC4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 is up</a:t>
            </a:r>
          </a:p>
          <a:p>
            <a:r>
              <a:rPr lang="en-US" dirty="0"/>
              <a:t>Capacity is down</a:t>
            </a:r>
          </a:p>
          <a:p>
            <a:endParaRPr lang="en-US" dirty="0"/>
          </a:p>
          <a:p>
            <a:r>
              <a:rPr lang="en-US" dirty="0"/>
              <a:t>Increased expenses </a:t>
            </a:r>
          </a:p>
          <a:p>
            <a:r>
              <a:rPr lang="en-US" dirty="0"/>
              <a:t>Decreased revenue</a:t>
            </a:r>
          </a:p>
          <a:p>
            <a:endParaRPr lang="en-US" dirty="0"/>
          </a:p>
          <a:p>
            <a:r>
              <a:rPr lang="en-US" dirty="0"/>
              <a:t>Reduced staffing</a:t>
            </a:r>
          </a:p>
          <a:p>
            <a:r>
              <a:rPr lang="en-US" dirty="0"/>
              <a:t>Increased staff burnout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034FE-40CB-5F42-B4D4-C908E0AD0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Not All Bleak 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CFEE5-B01B-434B-98D8-49E60A56F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05330" y="2347912"/>
            <a:ext cx="4564089" cy="3786187"/>
          </a:xfrm>
        </p:spPr>
        <p:txBody>
          <a:bodyPr/>
          <a:lstStyle/>
          <a:p>
            <a:r>
              <a:rPr lang="en-US" dirty="0"/>
              <a:t>Adapting to a virtual environment</a:t>
            </a:r>
          </a:p>
          <a:p>
            <a:pPr lvl="1"/>
            <a:r>
              <a:rPr lang="en-US" dirty="0"/>
              <a:t>80% offering virtual services</a:t>
            </a:r>
          </a:p>
          <a:p>
            <a:pPr lvl="1"/>
            <a:r>
              <a:rPr lang="en-US" dirty="0"/>
              <a:t>64% to continue these services</a:t>
            </a:r>
          </a:p>
          <a:p>
            <a:r>
              <a:rPr lang="en-US" dirty="0"/>
              <a:t>Providers showing agility</a:t>
            </a:r>
          </a:p>
          <a:p>
            <a:pPr lvl="1"/>
            <a:r>
              <a:rPr lang="en-US" dirty="0"/>
              <a:t>Opening new programs</a:t>
            </a:r>
          </a:p>
          <a:p>
            <a:pPr lvl="1"/>
            <a:r>
              <a:rPr lang="en-US" dirty="0"/>
              <a:t>Creating systems to serve more patients now and in the future</a:t>
            </a:r>
          </a:p>
          <a:p>
            <a:r>
              <a:rPr lang="en-US" dirty="0"/>
              <a:t>Resilience</a:t>
            </a:r>
            <a:r>
              <a:rPr lang="en-US" sz="21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1351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7C9C-5E51-497F-95B5-D9E6E0EB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NAATP and NCBH Surveys Show Increased Demand for SUD Services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CA933-7E02-4602-B36E-53CFF61F0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6" y="1524000"/>
            <a:ext cx="7772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of NCBH members offering SUD services have seen an increase in demand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www.thenationalcouncil.org/wp-content/uploads/2020/09/NCBH_Member_Survey_Sept_2020_CTD2.pdf?daf=375ateTbd56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178EF-D441-45BB-912F-343253EFD0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2301411"/>
            <a:ext cx="5065159" cy="353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1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69D1-4ADE-4820-8388-1BD0917C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Losses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97D37-2C07-46DB-8CF8-40B4F606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24000"/>
            <a:ext cx="7772400" cy="5019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average, NCBH members have lost more than 20% of their revenue; federal stimulus funding has only replaced 2%</a:t>
            </a:r>
          </a:p>
          <a:p>
            <a:pPr marL="0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www.thenationalcouncil.org/wp-content/uploads/2020/09/NCBH_Member_Survey_Sept_2020_CTD2.pdf?daf=375ateTbd56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33D47-1ABB-426F-8A1D-7B8572441E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92495" y="2366630"/>
            <a:ext cx="5095981" cy="37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1116</Words>
  <Application>Microsoft Macintosh PowerPoint</Application>
  <PresentationFormat>On-screen Show (4:3)</PresentationFormat>
  <Paragraphs>192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Bold</vt:lpstr>
      <vt:lpstr>Avenir Book</vt:lpstr>
      <vt:lpstr>Avenir Roman</vt:lpstr>
      <vt:lpstr>Calibri</vt:lpstr>
      <vt:lpstr>Courier New</vt:lpstr>
      <vt:lpstr>Symbol</vt:lpstr>
      <vt:lpstr>Wingdings</vt:lpstr>
      <vt:lpstr>Office Theme</vt:lpstr>
      <vt:lpstr>1_Custom Design</vt:lpstr>
      <vt:lpstr>Custom Design</vt:lpstr>
      <vt:lpstr>Peter Thomas Director of Quality Assurance NAATP</vt:lpstr>
      <vt:lpstr>Overview of CDC McKinsey Data </vt:lpstr>
      <vt:lpstr>Substance Use Increasing During Covid</vt:lpstr>
      <vt:lpstr>Suicide Ideation Increasing During Covid</vt:lpstr>
      <vt:lpstr>Drug Overdose Deaths Increasing During Covid</vt:lpstr>
      <vt:lpstr>Key Survey Data: NAATP and NCBH</vt:lpstr>
      <vt:lpstr>NAATP and NCBH Data Overview </vt:lpstr>
      <vt:lpstr>NAATP and NCBH Surveys Show Increased Demand for SUD Services </vt:lpstr>
      <vt:lpstr>Revenue Losses </vt:lpstr>
      <vt:lpstr>Organization Capacity</vt:lpstr>
      <vt:lpstr>Staffing Capacity</vt:lpstr>
      <vt:lpstr>Forecast for the Future </vt:lpstr>
      <vt:lpstr>Federal Response to Date</vt:lpstr>
      <vt:lpstr>Overlapping National Health Emergencies</vt:lpstr>
      <vt:lpstr>Federal Response </vt:lpstr>
      <vt:lpstr>Emergency Relief Disparity </vt:lpstr>
      <vt:lpstr>Coalition Pushing on Stalled Response Efforts</vt:lpstr>
      <vt:lpstr>Public Health and Social Services Emergency Relief Fund – New Phase 3 Portal</vt:lpstr>
      <vt:lpstr>Advocacy is Crucial: Here’s what you can do</vt:lpstr>
      <vt:lpstr>Stakeholder Engagement and Advocacy </vt:lpstr>
      <vt:lpstr>PowerPoint Presentation</vt:lpstr>
      <vt:lpstr>Stakeholder Engagement and Advocacy </vt:lpstr>
      <vt:lpstr>Resources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kurt augustin</dc:creator>
  <cp:lastModifiedBy>Chelsey Cusimano</cp:lastModifiedBy>
  <cp:revision>140</cp:revision>
  <dcterms:created xsi:type="dcterms:W3CDTF">2016-05-02T15:37:35Z</dcterms:created>
  <dcterms:modified xsi:type="dcterms:W3CDTF">2020-10-22T16:19:45Z</dcterms:modified>
</cp:coreProperties>
</file>